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0.xml.rels" ContentType="application/vnd.openxmlformats-package.relationships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3.xml.rels" ContentType="application/vnd.openxmlformats-package.relationships+xml"/>
  <Override PartName="/ppt/notesSlides/notesSlide23.xml" ContentType="application/vnd.openxmlformats-officedocument.presentationml.notesSlid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media/image59.png" ContentType="image/png"/>
  <Override PartName="/ppt/media/image3.png" ContentType="image/png"/>
  <Override PartName="/ppt/media/image1.jpeg" ContentType="image/jpeg"/>
  <Override PartName="/ppt/media/image4.jpeg" ContentType="image/jpeg"/>
  <Override PartName="/ppt/media/image2.png" ContentType="image/png"/>
  <Override PartName="/ppt/media/image71.png" ContentType="image/png"/>
  <Override PartName="/ppt/media/image5.png" ContentType="image/png"/>
  <Override PartName="/ppt/media/image34.jpeg" ContentType="image/jpeg"/>
  <Override PartName="/ppt/media/image72.png" ContentType="image/png"/>
  <Override PartName="/ppt/media/image6.png" ContentType="image/png"/>
  <Override PartName="/ppt/media/image75.png" ContentType="image/png"/>
  <Override PartName="/ppt/media/image9.png" ContentType="image/png"/>
  <Override PartName="/ppt/media/image7.jpeg" ContentType="image/jpeg"/>
  <Override PartName="/ppt/media/image74.png" ContentType="image/png"/>
  <Override PartName="/ppt/media/image8.png" ContentType="image/png"/>
  <Override PartName="/ppt/media/image10.jpeg" ContentType="image/jpeg"/>
  <Override PartName="/ppt/media/image56.png" ContentType="image/png"/>
  <Override PartName="/ppt/media/image11.png" ContentType="image/png"/>
  <Override PartName="/ppt/media/image12.png" ContentType="image/png"/>
  <Override PartName="/ppt/media/image86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52.jpeg" ContentType="image/jpeg"/>
  <Override PartName="/ppt/media/image18.png" ContentType="image/png"/>
  <Override PartName="/ppt/media/image19.jpeg" ContentType="image/jpeg"/>
  <Override PartName="/ppt/media/image40.jpeg" ContentType="image/jpeg"/>
  <Override PartName="/ppt/media/image20.png" ContentType="image/png"/>
  <Override PartName="/ppt/media/image58.jpeg" ContentType="image/jpeg"/>
  <Override PartName="/ppt/media/image21.png" ContentType="image/png"/>
  <Override PartName="/ppt/media/image64.png" ContentType="image/png"/>
  <Override PartName="/ppt/media/image22.jpeg" ContentType="image/jpeg"/>
  <Override PartName="/ppt/media/image23.png" ContentType="image/png"/>
  <Override PartName="/ppt/media/image24.png" ContentType="image/png"/>
  <Override PartName="/ppt/media/image27.png" ContentType="image/png"/>
  <Override PartName="/ppt/media/image25.jpeg" ContentType="image/jpeg"/>
  <Override PartName="/ppt/media/image26.png" ContentType="image/png"/>
  <Override PartName="/ppt/media/image57.png" ContentType="image/png"/>
  <Override PartName="/ppt/media/image28.jpeg" ContentType="image/jpeg"/>
  <Override PartName="/ppt/media/image101.png" ContentType="image/png"/>
  <Override PartName="/ppt/media/image29.png" ContentType="image/png"/>
  <Override PartName="/ppt/media/image30.png" ContentType="image/png"/>
  <Override PartName="/ppt/media/image42.png" ContentType="image/png"/>
  <Override PartName="/ppt/media/image31.jpeg" ContentType="image/jpeg"/>
  <Override PartName="/ppt/media/image32.png" ContentType="image/png"/>
  <Override PartName="/ppt/media/image33.png" ContentType="image/png"/>
  <Override PartName="/ppt/media/image35.png" ContentType="image/png"/>
  <Override PartName="/ppt/media/image37.jpeg" ContentType="image/jpeg"/>
  <Override PartName="/ppt/media/image36.png" ContentType="image/png"/>
  <Override PartName="/ppt/media/image110.png" ContentType="image/png"/>
  <Override PartName="/ppt/media/image38.png" ContentType="image/png"/>
  <Override PartName="/ppt/media/image111.png" ContentType="image/png"/>
  <Override PartName="/ppt/media/image39.png" ContentType="image/png"/>
  <Override PartName="/ppt/media/image41.png" ContentType="image/png"/>
  <Override PartName="/ppt/media/image50.png" ContentType="image/png"/>
  <Override PartName="/ppt/media/image43.jpeg" ContentType="image/jpeg"/>
  <Override PartName="/ppt/media/image44.png" ContentType="image/png"/>
  <Override PartName="/ppt/media/image45.png" ContentType="image/png"/>
  <Override PartName="/ppt/media/image46.jpeg" ContentType="image/jpeg"/>
  <Override PartName="/ppt/media/image47.png" ContentType="image/png"/>
  <Override PartName="/ppt/media/image55.jpeg" ContentType="image/jpeg"/>
  <Override PartName="/ppt/media/image48.png" ContentType="image/png"/>
  <Override PartName="/ppt/media/image49.jpeg" ContentType="image/jpeg"/>
  <Override PartName="/ppt/media/image51.png" ContentType="image/png"/>
  <Override PartName="/ppt/media/image53.png" ContentType="image/png"/>
  <Override PartName="/ppt/media/image54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0.png" ContentType="image/png"/>
  <Override PartName="/ppt/media/image73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0.png" ContentType="image/png"/>
  <Override PartName="/ppt/media/image102.png" ContentType="image/png"/>
  <Override PartName="/ppt/media/image103.png" ContentType="image/png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09.png" ContentType="image/png"/>
  <Override PartName="/ppt/media/image112.png" ContentType="image/png"/>
  <Override PartName="/ppt/media/image113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2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3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3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23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3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23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23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23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3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229.xml.rels" ContentType="application/vnd.openxmlformats-package.relationships+xml"/>
  <Override PartName="/ppt/slideLayouts/_rels/slideLayout239.xml.rels" ContentType="application/vnd.openxmlformats-package.relationships+xml"/>
  <Override PartName="/ppt/slideLayouts/_rels/slideLayout240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3882" r:id="rId20"/>
    <p:sldMasterId id="2147483895" r:id="rId21"/>
  </p:sldMasterIdLst>
  <p:notesMasterIdLst>
    <p:notesMasterId r:id="rId22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</p:sldIdLst>
  <p:sldSz cx="10693400" cy="7561262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notesMaster" Target="notesMasters/notesMaster1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slide" Target="slides/slide23.xml"/><Relationship Id="rId46" Type="http://schemas.openxmlformats.org/officeDocument/2006/relationships/slide" Target="slides/slide24.xml"/><Relationship Id="rId47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93E153D-BA96-47D5-9045-7B5162159252}" type="slidenum"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ok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1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23E3E63-6FED-48F4-AAE2-F74CAF7E76CB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ok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37EFD97-748A-4EF7-8437-FAD240ADA30A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ok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5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E3218AD-1F88-4C17-B3EC-443C0E6CF36C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ok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7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D170078-3CA7-4BD5-A700-B75DF1104066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ok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9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B194359-8DCC-4867-B1A0-273B11357E94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ok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7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B05108D-5389-492E-A06D-7030B3FED5F6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ok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9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A2C4EE1-C217-4FE7-888C-AEE86AFCDD5F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6.png"/><Relationship Id="rId3" Type="http://schemas.openxmlformats.org/officeDocument/2006/relationships/image" Target="../media/image27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9.png"/><Relationship Id="rId3" Type="http://schemas.openxmlformats.org/officeDocument/2006/relationships/image" Target="../media/image30.png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1.png"/><Relationship Id="rId3" Type="http://schemas.openxmlformats.org/officeDocument/2006/relationships/image" Target="../media/image42.png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47.png"/><Relationship Id="rId3" Type="http://schemas.openxmlformats.org/officeDocument/2006/relationships/image" Target="../media/image48.png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53.png"/><Relationship Id="rId3" Type="http://schemas.openxmlformats.org/officeDocument/2006/relationships/image" Target="../media/image54.png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56.png"/><Relationship Id="rId3" Type="http://schemas.openxmlformats.org/officeDocument/2006/relationships/image" Target="../media/image57.png"/>
</Relationships>
</file>

<file path=ppt/slideLayouts/_rels/slideLayout2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59.png"/><Relationship Id="rId3" Type="http://schemas.openxmlformats.org/officeDocument/2006/relationships/image" Target="../media/image60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24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0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341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4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8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379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16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417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0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54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455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92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493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6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30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531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8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9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4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68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569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5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6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0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4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0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1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2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5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06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607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4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8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2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9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0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44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645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1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2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5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6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9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0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7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8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82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683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9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0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3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4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7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8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5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6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20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721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2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2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7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8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2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5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6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4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4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7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58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759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227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265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ubTitle"/>
          </p:nvPr>
        </p:nvSpPr>
        <p:spPr>
          <a:xfrm>
            <a:off x="1602360" y="108360"/>
            <a:ext cx="8640720" cy="283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662400" y="1291320"/>
            <a:ext cx="931140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5433840" y="92304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543384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662400" y="1291320"/>
            <a:ext cx="4543920" cy="335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2" name="" descr=""/>
          <p:cNvPicPr/>
          <p:nvPr/>
        </p:nvPicPr>
        <p:blipFill>
          <a:blip r:embed="rId2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  <p:pic>
        <p:nvPicPr>
          <p:cNvPr id="303" name="" descr=""/>
          <p:cNvPicPr/>
          <p:nvPr/>
        </p:nvPicPr>
        <p:blipFill>
          <a:blip r:embed="rId3"/>
          <a:stretch/>
        </p:blipFill>
        <p:spPr>
          <a:xfrm>
            <a:off x="4876200" y="923040"/>
            <a:ext cx="883440" cy="704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ubTitle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0" rIns="0" tIns="0" bIns="0" anchor="ctr"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0" rIns="0" tIns="0" bIns="0"/>
          <a:p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1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55.jpeg"/><Relationship Id="rId3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58.jpeg"/><Relationship Id="rId3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3.xml"/><Relationship Id="rId8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0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10699560" cy="75610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34000" y="813600"/>
            <a:ext cx="6336360" cy="878400"/>
          </a:xfrm>
          <a:prstGeom prst="rect">
            <a:avLst/>
          </a:prstGeom>
        </p:spPr>
        <p:txBody>
          <a:bodyPr lIns="99720" rIns="99720" tIns="49680" bIns="49680" anchor="ctr"/>
          <a:p>
            <a:pPr algn="r">
              <a:lnSpc>
                <a:spcPts val="1129"/>
              </a:lnSpc>
            </a:pP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73520" y="1723680"/>
            <a:ext cx="6395760" cy="488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77000" y="2484360"/>
            <a:ext cx="6094440" cy="43164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i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i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i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i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i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i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i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2" descr=""/>
          <p:cNvPicPr/>
          <p:nvPr/>
        </p:nvPicPr>
        <p:blipFill>
          <a:blip r:embed="rId2"/>
          <a:stretch/>
        </p:blipFill>
        <p:spPr>
          <a:xfrm>
            <a:off x="-9720" y="1800"/>
            <a:ext cx="10699560" cy="7561080"/>
          </a:xfrm>
          <a:prstGeom prst="rect">
            <a:avLst/>
          </a:prstGeom>
          <a:ln>
            <a:noFill/>
          </a:ln>
        </p:spPr>
      </p:pic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f57e2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f57e2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f57e2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f57e2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f57e2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f57e2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f57e2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662400" y="1643040"/>
            <a:ext cx="9764280" cy="841320"/>
          </a:xfrm>
          <a:prstGeom prst="rect">
            <a:avLst/>
          </a:prstGeom>
        </p:spPr>
        <p:txBody>
          <a:bodyPr lIns="99720" rIns="99720" tIns="49680" bIns="4968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Picture 2" descr=""/>
          <p:cNvPicPr/>
          <p:nvPr/>
        </p:nvPicPr>
        <p:blipFill>
          <a:blip r:embed="rId2"/>
          <a:stretch/>
        </p:blipFill>
        <p:spPr>
          <a:xfrm>
            <a:off x="-30600" y="-20160"/>
            <a:ext cx="10728000" cy="7580880"/>
          </a:xfrm>
          <a:prstGeom prst="rect">
            <a:avLst/>
          </a:prstGeom>
          <a:ln>
            <a:noFill/>
          </a:ln>
        </p:spPr>
      </p:pic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3474360" y="756360"/>
            <a:ext cx="7056360" cy="647640"/>
          </a:xfrm>
          <a:prstGeom prst="rect">
            <a:avLst/>
          </a:prstGeom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2106360" y="828360"/>
            <a:ext cx="86364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3478680" y="1332360"/>
            <a:ext cx="7052040" cy="46116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2" descr=""/>
          <p:cNvPicPr/>
          <p:nvPr/>
        </p:nvPicPr>
        <p:blipFill>
          <a:blip r:embed="rId2"/>
          <a:stretch/>
        </p:blipFill>
        <p:spPr>
          <a:xfrm>
            <a:off x="-9720" y="1800"/>
            <a:ext cx="10699560" cy="7561080"/>
          </a:xfrm>
          <a:prstGeom prst="rect">
            <a:avLst/>
          </a:prstGeom>
          <a:ln>
            <a:noFill/>
          </a:ln>
        </p:spPr>
      </p:pic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662400" y="1643040"/>
            <a:ext cx="9764280" cy="841320"/>
          </a:xfrm>
          <a:prstGeom prst="rect">
            <a:avLst/>
          </a:prstGeom>
        </p:spPr>
        <p:txBody>
          <a:bodyPr lIns="99720" rIns="99720" tIns="49680" bIns="4968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Picture 2" descr=""/>
          <p:cNvPicPr/>
          <p:nvPr/>
        </p:nvPicPr>
        <p:blipFill>
          <a:blip r:embed="rId2"/>
          <a:stretch/>
        </p:blipFill>
        <p:spPr>
          <a:xfrm>
            <a:off x="-30600" y="-20160"/>
            <a:ext cx="10728000" cy="7580880"/>
          </a:xfrm>
          <a:prstGeom prst="rect">
            <a:avLst/>
          </a:prstGeom>
          <a:ln>
            <a:noFill/>
          </a:ln>
        </p:spPr>
      </p:pic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3474360" y="756360"/>
            <a:ext cx="7056360" cy="647640"/>
          </a:xfrm>
          <a:prstGeom prst="rect">
            <a:avLst/>
          </a:prstGeom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2106360" y="828360"/>
            <a:ext cx="86364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body"/>
          </p:nvPr>
        </p:nvSpPr>
        <p:spPr>
          <a:xfrm>
            <a:off x="3478680" y="1332360"/>
            <a:ext cx="7052040" cy="46116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2" descr=""/>
          <p:cNvPicPr/>
          <p:nvPr/>
        </p:nvPicPr>
        <p:blipFill>
          <a:blip r:embed="rId2"/>
          <a:stretch/>
        </p:blipFill>
        <p:spPr>
          <a:xfrm>
            <a:off x="-9720" y="1800"/>
            <a:ext cx="10699560" cy="7561080"/>
          </a:xfrm>
          <a:prstGeom prst="rect">
            <a:avLst/>
          </a:prstGeom>
          <a:ln>
            <a:noFill/>
          </a:ln>
        </p:spPr>
      </p:pic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body"/>
          </p:nvPr>
        </p:nvSpPr>
        <p:spPr>
          <a:xfrm>
            <a:off x="662400" y="1643040"/>
            <a:ext cx="9764280" cy="841320"/>
          </a:xfrm>
          <a:prstGeom prst="rect">
            <a:avLst/>
          </a:prstGeom>
        </p:spPr>
        <p:txBody>
          <a:bodyPr lIns="99720" rIns="99720" tIns="49680" bIns="4968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Picture 2" descr=""/>
          <p:cNvPicPr/>
          <p:nvPr/>
        </p:nvPicPr>
        <p:blipFill>
          <a:blip r:embed="rId2"/>
          <a:stretch/>
        </p:blipFill>
        <p:spPr>
          <a:xfrm>
            <a:off x="-30600" y="-20160"/>
            <a:ext cx="10728000" cy="7580880"/>
          </a:xfrm>
          <a:prstGeom prst="rect">
            <a:avLst/>
          </a:prstGeom>
          <a:ln>
            <a:noFill/>
          </a:ln>
        </p:spPr>
      </p:pic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3474360" y="756360"/>
            <a:ext cx="7056360" cy="647640"/>
          </a:xfrm>
          <a:prstGeom prst="rect">
            <a:avLst/>
          </a:prstGeom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2106360" y="828360"/>
            <a:ext cx="86364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3478680" y="1332360"/>
            <a:ext cx="7052040" cy="46116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2" descr=""/>
          <p:cNvPicPr/>
          <p:nvPr/>
        </p:nvPicPr>
        <p:blipFill>
          <a:blip r:embed="rId2"/>
          <a:stretch/>
        </p:blipFill>
        <p:spPr>
          <a:xfrm>
            <a:off x="-9720" y="1800"/>
            <a:ext cx="10699560" cy="7561080"/>
          </a:xfrm>
          <a:prstGeom prst="rect">
            <a:avLst/>
          </a:prstGeom>
          <a:ln>
            <a:noFill/>
          </a:ln>
        </p:spPr>
      </p:pic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 type="body"/>
          </p:nvPr>
        </p:nvSpPr>
        <p:spPr>
          <a:xfrm>
            <a:off x="662400" y="1643040"/>
            <a:ext cx="9764280" cy="841320"/>
          </a:xfrm>
          <a:prstGeom prst="rect">
            <a:avLst/>
          </a:prstGeom>
        </p:spPr>
        <p:txBody>
          <a:bodyPr lIns="99720" rIns="99720" tIns="49680" bIns="4968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Picture 2" descr=""/>
          <p:cNvPicPr/>
          <p:nvPr/>
        </p:nvPicPr>
        <p:blipFill>
          <a:blip r:embed="rId2"/>
          <a:stretch/>
        </p:blipFill>
        <p:spPr>
          <a:xfrm>
            <a:off x="-30600" y="-20160"/>
            <a:ext cx="10728000" cy="7580880"/>
          </a:xfrm>
          <a:prstGeom prst="rect">
            <a:avLst/>
          </a:prstGeom>
          <a:ln>
            <a:noFill/>
          </a:ln>
        </p:spPr>
      </p:pic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3474360" y="756360"/>
            <a:ext cx="7056360" cy="647640"/>
          </a:xfrm>
          <a:prstGeom prst="rect">
            <a:avLst/>
          </a:prstGeom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2106360" y="828360"/>
            <a:ext cx="86364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 type="body"/>
          </p:nvPr>
        </p:nvSpPr>
        <p:spPr>
          <a:xfrm>
            <a:off x="3478680" y="1332360"/>
            <a:ext cx="7052040" cy="46116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Picture 2" descr=""/>
          <p:cNvPicPr/>
          <p:nvPr/>
        </p:nvPicPr>
        <p:blipFill>
          <a:blip r:embed="rId2"/>
          <a:stretch/>
        </p:blipFill>
        <p:spPr>
          <a:xfrm>
            <a:off x="-9720" y="1800"/>
            <a:ext cx="10699560" cy="7561080"/>
          </a:xfrm>
          <a:prstGeom prst="rect">
            <a:avLst/>
          </a:prstGeom>
          <a:ln>
            <a:noFill/>
          </a:ln>
        </p:spPr>
      </p:pic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 type="body"/>
          </p:nvPr>
        </p:nvSpPr>
        <p:spPr>
          <a:xfrm>
            <a:off x="662400" y="1643040"/>
            <a:ext cx="9764280" cy="841320"/>
          </a:xfrm>
          <a:prstGeom prst="rect">
            <a:avLst/>
          </a:prstGeom>
        </p:spPr>
        <p:txBody>
          <a:bodyPr lIns="99720" rIns="99720" tIns="49680" bIns="4968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Picture 2" descr=""/>
          <p:cNvPicPr/>
          <p:nvPr/>
        </p:nvPicPr>
        <p:blipFill>
          <a:blip r:embed="rId2"/>
          <a:stretch/>
        </p:blipFill>
        <p:spPr>
          <a:xfrm>
            <a:off x="-30600" y="-20160"/>
            <a:ext cx="10728000" cy="7580880"/>
          </a:xfrm>
          <a:prstGeom prst="rect">
            <a:avLst/>
          </a:prstGeom>
          <a:ln>
            <a:noFill/>
          </a:ln>
        </p:spPr>
      </p:pic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3474360" y="756360"/>
            <a:ext cx="7056360" cy="647640"/>
          </a:xfrm>
          <a:prstGeom prst="rect">
            <a:avLst/>
          </a:prstGeom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 type="body"/>
          </p:nvPr>
        </p:nvSpPr>
        <p:spPr>
          <a:xfrm>
            <a:off x="2106360" y="828360"/>
            <a:ext cx="86364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 type="body"/>
          </p:nvPr>
        </p:nvSpPr>
        <p:spPr>
          <a:xfrm>
            <a:off x="3478680" y="1332360"/>
            <a:ext cx="7052040" cy="46116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2"/>
          <a:stretch/>
        </p:blipFill>
        <p:spPr>
          <a:xfrm>
            <a:off x="-9720" y="1800"/>
            <a:ext cx="10699560" cy="756108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62400" y="1643040"/>
            <a:ext cx="9764280" cy="841320"/>
          </a:xfrm>
          <a:prstGeom prst="rect">
            <a:avLst/>
          </a:prstGeom>
        </p:spPr>
        <p:txBody>
          <a:bodyPr lIns="99720" rIns="99720" tIns="49680" bIns="4968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Picture 2" descr=""/>
          <p:cNvPicPr/>
          <p:nvPr/>
        </p:nvPicPr>
        <p:blipFill>
          <a:blip r:embed="rId2"/>
          <a:stretch/>
        </p:blipFill>
        <p:spPr>
          <a:xfrm>
            <a:off x="-9720" y="1800"/>
            <a:ext cx="10699560" cy="7561080"/>
          </a:xfrm>
          <a:prstGeom prst="rect">
            <a:avLst/>
          </a:prstGeom>
          <a:ln>
            <a:noFill/>
          </a:ln>
        </p:spPr>
      </p:pic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7db92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5" name="PlaceHolder 3"/>
          <p:cNvSpPr>
            <a:spLocks noGrp="1"/>
          </p:cNvSpPr>
          <p:nvPr>
            <p:ph type="body"/>
          </p:nvPr>
        </p:nvSpPr>
        <p:spPr>
          <a:xfrm>
            <a:off x="662400" y="1643040"/>
            <a:ext cx="9764280" cy="841320"/>
          </a:xfrm>
          <a:prstGeom prst="rect">
            <a:avLst/>
          </a:prstGeom>
        </p:spPr>
        <p:txBody>
          <a:bodyPr lIns="99720" rIns="99720" tIns="49680" bIns="4968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"/>
          <p:cNvPicPr/>
          <p:nvPr/>
        </p:nvPicPr>
        <p:blipFill>
          <a:blip r:embed="rId2"/>
          <a:stretch/>
        </p:blipFill>
        <p:spPr>
          <a:xfrm>
            <a:off x="-30600" y="-20160"/>
            <a:ext cx="10728000" cy="7580880"/>
          </a:xfrm>
          <a:prstGeom prst="rect">
            <a:avLst/>
          </a:prstGeom>
          <a:ln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74360" y="756360"/>
            <a:ext cx="7056360" cy="647640"/>
          </a:xfrm>
          <a:prstGeom prst="rect">
            <a:avLst/>
          </a:prstGeom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2106360" y="828360"/>
            <a:ext cx="86364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478680" y="1332360"/>
            <a:ext cx="7052040" cy="46116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"/>
          <p:cNvPicPr/>
          <p:nvPr/>
        </p:nvPicPr>
        <p:blipFill>
          <a:blip r:embed="rId2"/>
          <a:stretch/>
        </p:blipFill>
        <p:spPr>
          <a:xfrm>
            <a:off x="-9720" y="1800"/>
            <a:ext cx="10699560" cy="7561080"/>
          </a:xfrm>
          <a:prstGeom prst="rect">
            <a:avLst/>
          </a:prstGeom>
          <a:ln>
            <a:noFill/>
          </a:ln>
        </p:spPr>
      </p:pic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ea4e9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ea4e9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ea4e9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ea4e9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ea4e9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ea4e9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ea4e9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62400" y="1643040"/>
            <a:ext cx="9764280" cy="841320"/>
          </a:xfrm>
          <a:prstGeom prst="rect">
            <a:avLst/>
          </a:prstGeom>
        </p:spPr>
        <p:txBody>
          <a:bodyPr lIns="99720" rIns="99720" tIns="49680" bIns="4968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"/>
          <p:cNvPicPr/>
          <p:nvPr/>
        </p:nvPicPr>
        <p:blipFill>
          <a:blip r:embed="rId2"/>
          <a:stretch/>
        </p:blipFill>
        <p:spPr>
          <a:xfrm>
            <a:off x="-30600" y="-20160"/>
            <a:ext cx="10728000" cy="7580880"/>
          </a:xfrm>
          <a:prstGeom prst="rect">
            <a:avLst/>
          </a:prstGeom>
          <a:ln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74360" y="756360"/>
            <a:ext cx="7056360" cy="647640"/>
          </a:xfrm>
          <a:prstGeom prst="rect">
            <a:avLst/>
          </a:prstGeom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2106360" y="828360"/>
            <a:ext cx="86364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478680" y="1332360"/>
            <a:ext cx="7052040" cy="46116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"/>
          <p:cNvPicPr/>
          <p:nvPr/>
        </p:nvPicPr>
        <p:blipFill>
          <a:blip r:embed="rId2"/>
          <a:stretch/>
        </p:blipFill>
        <p:spPr>
          <a:xfrm>
            <a:off x="-9720" y="1800"/>
            <a:ext cx="10699560" cy="7561080"/>
          </a:xfrm>
          <a:prstGeom prst="rect">
            <a:avLst/>
          </a:prstGeom>
          <a:ln>
            <a:noFill/>
          </a:ln>
        </p:spPr>
      </p:pic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ed1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ed1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ed1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ed1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ed1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ed1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ed1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62400" y="1643040"/>
            <a:ext cx="9764280" cy="841320"/>
          </a:xfrm>
          <a:prstGeom prst="rect">
            <a:avLst/>
          </a:prstGeom>
        </p:spPr>
        <p:txBody>
          <a:bodyPr lIns="99720" rIns="99720" tIns="49680" bIns="4968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" descr=""/>
          <p:cNvPicPr/>
          <p:nvPr/>
        </p:nvPicPr>
        <p:blipFill>
          <a:blip r:embed="rId2"/>
          <a:stretch/>
        </p:blipFill>
        <p:spPr>
          <a:xfrm>
            <a:off x="-30600" y="-20160"/>
            <a:ext cx="10728000" cy="7580880"/>
          </a:xfrm>
          <a:prstGeom prst="rect">
            <a:avLst/>
          </a:prstGeom>
          <a:ln>
            <a:noFill/>
          </a:ln>
        </p:spPr>
      </p:pic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74360" y="756360"/>
            <a:ext cx="7056360" cy="647640"/>
          </a:xfrm>
          <a:prstGeom prst="rect">
            <a:avLst/>
          </a:prstGeom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2106360" y="828360"/>
            <a:ext cx="86364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3478680" y="1332360"/>
            <a:ext cx="7052040" cy="46116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" descr=""/>
          <p:cNvPicPr/>
          <p:nvPr/>
        </p:nvPicPr>
        <p:blipFill>
          <a:blip r:embed="rId2"/>
          <a:stretch/>
        </p:blipFill>
        <p:spPr>
          <a:xfrm>
            <a:off x="-9720" y="1800"/>
            <a:ext cx="10699560" cy="7561080"/>
          </a:xfrm>
          <a:prstGeom prst="rect">
            <a:avLst/>
          </a:prstGeom>
          <a:ln>
            <a:noFill/>
          </a:ln>
        </p:spPr>
      </p:pic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1602360" y="108360"/>
            <a:ext cx="8640720" cy="612000"/>
          </a:xfrm>
          <a:prstGeom prst="rect">
            <a:avLst/>
          </a:prstGeom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62400" y="923040"/>
            <a:ext cx="931140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44c8f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44c8f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44c8f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2600" spc="-1" strike="noStrike">
                <a:solidFill>
                  <a:srgbClr val="44c8f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44c8f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solidFill>
                  <a:srgbClr val="44c8f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44c8f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62400" y="1643040"/>
            <a:ext cx="9764280" cy="841320"/>
          </a:xfrm>
          <a:prstGeom prst="rect">
            <a:avLst/>
          </a:prstGeom>
        </p:spPr>
        <p:txBody>
          <a:bodyPr lIns="99720" rIns="99720" tIns="49680" bIns="4968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2" descr=""/>
          <p:cNvPicPr/>
          <p:nvPr/>
        </p:nvPicPr>
        <p:blipFill>
          <a:blip r:embed="rId2"/>
          <a:stretch/>
        </p:blipFill>
        <p:spPr>
          <a:xfrm>
            <a:off x="-30600" y="-20160"/>
            <a:ext cx="10727640" cy="7580880"/>
          </a:xfrm>
          <a:prstGeom prst="rect">
            <a:avLst/>
          </a:prstGeom>
          <a:ln>
            <a:noFill/>
          </a:ln>
        </p:spPr>
      </p:pic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474360" y="756360"/>
            <a:ext cx="7056360" cy="647640"/>
          </a:xfrm>
          <a:prstGeom prst="rect">
            <a:avLst/>
          </a:prstGeom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MODIFIEZ LE STYLE DU TITRE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2106360" y="828360"/>
            <a:ext cx="863640" cy="70488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3478680" y="1332360"/>
            <a:ext cx="7052040" cy="461160"/>
          </a:xfrm>
          <a:prstGeom prst="rect">
            <a:avLst/>
          </a:prstGeom>
        </p:spPr>
        <p:txBody>
          <a:bodyPr lIns="99720" rIns="99720" tIns="49680" bIns="49680"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planMODIFIEZ LES STYLES DU TEXTE DU MASQUE</a:t>
            </a:r>
            <a:endParaRPr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slideLayout" Target="../slideLayouts/slideLayout10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slideLayout" Target="../slideLayouts/slideLayout13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slideLayout" Target="../slideLayouts/slideLayout13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image" Target="../media/image94.png"/><Relationship Id="rId3" Type="http://schemas.openxmlformats.org/officeDocument/2006/relationships/slideLayout" Target="../slideLayouts/slideLayout15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slideLayout" Target="../slideLayouts/slideLayout15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slideLayout" Target="../slideLayouts/slideLayout18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slideLayout" Target="../slideLayouts/slideLayout20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7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slideLayout" Target="../slideLayouts/slideLayout22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11.png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slideLayout" Target="../slideLayouts/slideLayout2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TextShape 1"/>
          <p:cNvSpPr txBox="1"/>
          <p:nvPr/>
        </p:nvSpPr>
        <p:spPr>
          <a:xfrm>
            <a:off x="0" y="828360"/>
            <a:ext cx="6714360" cy="8784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1129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CENTRE EMPLISSEUR</a:t>
            </a: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
</a:t>
            </a: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BUTAGAZ DE LUCCIANA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6" name="TextShape 2"/>
          <p:cNvSpPr txBox="1"/>
          <p:nvPr/>
        </p:nvSpPr>
        <p:spPr>
          <a:xfrm>
            <a:off x="173520" y="1723680"/>
            <a:ext cx="6395760" cy="488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algn="r">
              <a:lnSpc>
                <a:spcPct val="100000"/>
              </a:lnSpc>
            </a:pPr>
            <a:r>
              <a:rPr lang="fr-FR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BILAN DE L’ACTIVITE 2015-2017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7" name="TextShape 3"/>
          <p:cNvSpPr txBox="1"/>
          <p:nvPr/>
        </p:nvSpPr>
        <p:spPr>
          <a:xfrm>
            <a:off x="477000" y="2484360"/>
            <a:ext cx="6094440" cy="431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algn="r">
              <a:lnSpc>
                <a:spcPct val="100000"/>
              </a:lnSpc>
            </a:pPr>
            <a:r>
              <a:rPr i="1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l’attention des membres de la C.S.S.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DU SYSTEME DE 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GESTION DE LA SECURITE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1" name="TextShape 2"/>
          <p:cNvSpPr txBox="1"/>
          <p:nvPr/>
        </p:nvSpPr>
        <p:spPr>
          <a:xfrm>
            <a:off x="594000" y="756360"/>
            <a:ext cx="9311400" cy="719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marL="541440" indent="-541080">
              <a:lnSpc>
                <a:spcPts val="847"/>
              </a:lnSpc>
              <a:buBlip>
                <a:blip r:embed="rId1"/>
              </a:buBlip>
            </a:pPr>
            <a:r>
              <a:rPr b="1" lang="fr-FR" sz="24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AMELIORATION CONTINUE DE LA SECURITE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2" name="CustomShape 3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3" name="TextShape 4"/>
          <p:cNvSpPr txBox="1"/>
          <p:nvPr/>
        </p:nvSpPr>
        <p:spPr>
          <a:xfrm>
            <a:off x="662400" y="1643040"/>
            <a:ext cx="9940680" cy="45856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/>
          <a:p>
            <a:pPr algn="just">
              <a:lnSpc>
                <a:spcPct val="100000"/>
              </a:lnSpc>
            </a:pPr>
            <a:r>
              <a:rPr b="1"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L’étude de dangers permet également d’analyser la réduction des risques à la source et de proposer une amélioration continue de la sécurité. 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le cas du site de Lucciana, BUTAGAZ a réduit la quantité de produit stocké sur le site : les 2 réservoirs ne sont actuellement plus utilisés.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BUTAGAZ a mis en place en 2014, dans le cadre de travaux, des mesures de maîtrise des risques complémentaires : 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4" name="CustomShape 5"/>
          <p:cNvSpPr/>
          <p:nvPr/>
        </p:nvSpPr>
        <p:spPr>
          <a:xfrm>
            <a:off x="886320" y="3996720"/>
            <a:ext cx="9764280" cy="27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720" rIns="99720" tIns="49680" bIns="49680"/>
          <a:p>
            <a:pPr marL="285840" indent="-285480" algn="just">
              <a:lnSpc>
                <a:spcPct val="100000"/>
              </a:lnSpc>
              <a:buClr>
                <a:srgbClr val="005ca9"/>
              </a:buClr>
              <a:buFont typeface="Wingdings" charset="2"/>
              <a:buChar char=""/>
            </a:pP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relocalisation de la zone de stationnement des camions vrac avec mise en place de détections gaz et flamme et de moyens d’arrosage fixes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5ca9"/>
              </a:buClr>
              <a:buFont typeface="Wingdings" charset="2"/>
              <a:buChar char=""/>
            </a:pP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mise en place de 3 systèmes indépendants de mesure de niveau dans les sphères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5ca9"/>
              </a:buClr>
              <a:buFont typeface="Wingdings" charset="2"/>
              <a:buChar char=""/>
            </a:pP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mise en place de détections gaz et flamme au poste de transfert camion avec arrosage automatique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5ca9"/>
              </a:buClr>
              <a:buFont typeface="Wingdings" charset="2"/>
              <a:buChar char=""/>
            </a:pP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Réaménagement des zones de stockage de bouteilles afin de limiter les éventuels effets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TextShape 1"/>
          <p:cNvSpPr txBox="1"/>
          <p:nvPr/>
        </p:nvSpPr>
        <p:spPr>
          <a:xfrm>
            <a:off x="3474360" y="756360"/>
            <a:ext cx="7056360" cy="647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IDENTIFICATION ET EVALUATION DES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6" name="TextShape 2"/>
          <p:cNvSpPr txBox="1"/>
          <p:nvPr/>
        </p:nvSpPr>
        <p:spPr>
          <a:xfrm>
            <a:off x="2106360" y="828360"/>
            <a:ext cx="863640" cy="704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04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7" name="TextShape 3"/>
          <p:cNvSpPr txBox="1"/>
          <p:nvPr/>
        </p:nvSpPr>
        <p:spPr>
          <a:xfrm>
            <a:off x="3478680" y="1332360"/>
            <a:ext cx="7052040" cy="46116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ts val="917"/>
              </a:lnSpc>
            </a:pP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RISQUES MAJEURS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IDENTIFICATION ET EVALUATION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RISQUES MAJEURS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9" name="CustomShape 2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04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0" name="CustomShape 3"/>
          <p:cNvSpPr/>
          <p:nvPr/>
        </p:nvSpPr>
        <p:spPr>
          <a:xfrm>
            <a:off x="651240" y="1548360"/>
            <a:ext cx="9375480" cy="431640"/>
          </a:xfrm>
          <a:prstGeom prst="rect">
            <a:avLst/>
          </a:prstGeom>
          <a:solidFill>
            <a:srgbClr val="f57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Politique de Prévention des Accidents Majeurs (PPAM)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1" name="CustomShape 4"/>
          <p:cNvSpPr/>
          <p:nvPr/>
        </p:nvSpPr>
        <p:spPr>
          <a:xfrm>
            <a:off x="651240" y="1980360"/>
            <a:ext cx="9375480" cy="719640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marL="450720" indent="-450360">
              <a:lnSpc>
                <a:spcPts val="847"/>
              </a:lnSpc>
              <a:buBlip>
                <a:blip r:embed="rId1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Actualisation de notre PPAM en décembre 2015 suite au changement de notre directeur d’exploitation des sites industriels.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2" name="CustomShape 5"/>
          <p:cNvSpPr/>
          <p:nvPr/>
        </p:nvSpPr>
        <p:spPr>
          <a:xfrm>
            <a:off x="651240" y="2988720"/>
            <a:ext cx="9375480" cy="431640"/>
          </a:xfrm>
          <a:prstGeom prst="rect">
            <a:avLst/>
          </a:prstGeom>
          <a:solidFill>
            <a:srgbClr val="f57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Plan de Prévention des Risques Technologiques (PPRT)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3" name="CustomShape 6"/>
          <p:cNvSpPr/>
          <p:nvPr/>
        </p:nvSpPr>
        <p:spPr>
          <a:xfrm>
            <a:off x="642600" y="3420720"/>
            <a:ext cx="9375480" cy="2952000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marL="450720" indent="-450360">
              <a:lnSpc>
                <a:spcPts val="847"/>
              </a:lnSpc>
              <a:buBlip>
                <a:blip r:embed="rId2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dossier de notification de modification a été remis en décembre 2013 avec une mise à jour de l’étude de dangers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3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Plan de Prévention des Risques Technologiques (PPRT) de l’établissement a été prescrit par arrêté préfectoral n° 2012165-0013 en date du 13/06/2012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4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Réunion publique le 03/12/2014 en mairie de Lucciana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5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Arrêté du 28/06/2016 portant approbation du PPRT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TextShape 1"/>
          <p:cNvSpPr txBox="1"/>
          <p:nvPr/>
        </p:nvSpPr>
        <p:spPr>
          <a:xfrm>
            <a:off x="3474360" y="911520"/>
            <a:ext cx="7056360" cy="647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FORMATION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5" name="TextShape 2"/>
          <p:cNvSpPr txBox="1"/>
          <p:nvPr/>
        </p:nvSpPr>
        <p:spPr>
          <a:xfrm>
            <a:off x="2106360" y="828360"/>
            <a:ext cx="863640" cy="704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05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FORMATION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7" name="CustomShape 2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05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8" name="TextShape 3"/>
          <p:cNvSpPr txBox="1"/>
          <p:nvPr/>
        </p:nvSpPr>
        <p:spPr>
          <a:xfrm>
            <a:off x="662400" y="1059120"/>
            <a:ext cx="9311400" cy="704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35ba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L’ensemble des principales formations / stages dispensés sur la période 2015 – 2017 est regroupé dans le tableau ci-dessous :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9" name="CustomShape 4"/>
          <p:cNvSpPr/>
          <p:nvPr/>
        </p:nvSpPr>
        <p:spPr>
          <a:xfrm>
            <a:off x="651240" y="1908360"/>
            <a:ext cx="9375480" cy="4680000"/>
          </a:xfrm>
          <a:prstGeom prst="rect">
            <a:avLst/>
          </a:prstGeom>
          <a:solidFill>
            <a:srgbClr val="35b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marL="450720" indent="-450360">
              <a:lnSpc>
                <a:spcPts val="847"/>
              </a:lnSpc>
              <a:buBlip>
                <a:blip r:embed="rId1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Sauveteur Secouriste du Travail (recyclage)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2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Formation incendie au GESIP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3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Habilitation électrique (recyclage)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4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Formation métier : CACES (initiale/recyclage)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5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Manipulation des extincteurs (recyclage tous les 2 ans)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6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Formation réglementaire sur le site des personnels nouveaux et des personnels temporaires (accueil sécurité)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7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Formation aux règles de circulation et aux procédures d’exploitation et d’urgence des chauffeurs (protocole de sécurité)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FORMATION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1" name="CustomShape 2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05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2" name="TextShape 3"/>
          <p:cNvSpPr txBox="1"/>
          <p:nvPr/>
        </p:nvSpPr>
        <p:spPr>
          <a:xfrm>
            <a:off x="662400" y="1059120"/>
            <a:ext cx="9311400" cy="704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ct val="100000"/>
              </a:lnSpc>
            </a:pPr>
            <a:r>
              <a:rPr b="1" lang="fr-FR" sz="2600" spc="-1" strike="noStrike">
                <a:solidFill>
                  <a:srgbClr val="35ba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L’ensemble des principales formations / stages dispensés sur la période 2015 – 2017 est regroupé dans le tableau ci-dessous :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3" name="CustomShape 4"/>
          <p:cNvSpPr/>
          <p:nvPr/>
        </p:nvSpPr>
        <p:spPr>
          <a:xfrm>
            <a:off x="651240" y="1908360"/>
            <a:ext cx="9375480" cy="3168000"/>
          </a:xfrm>
          <a:prstGeom prst="rect">
            <a:avLst/>
          </a:prstGeom>
          <a:solidFill>
            <a:srgbClr val="35b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marL="450720" indent="-450360">
              <a:lnSpc>
                <a:spcPts val="847"/>
              </a:lnSpc>
              <a:buBlip>
                <a:blip r:embed="rId1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Contrôle de connaissances des agents de sécurité (tous les ans)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2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Formation personne compétente en radioprotection (recyclage tous les 5 ans)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3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Formation gestion d’un sinistre (recyclage tous les 7 ans)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4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Formation communication de crise (recyclage tous les 5 ans)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5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Formation ADR (recyclage tous les ans)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4" name="CustomShape 5"/>
          <p:cNvSpPr/>
          <p:nvPr/>
        </p:nvSpPr>
        <p:spPr>
          <a:xfrm>
            <a:off x="651240" y="3852720"/>
            <a:ext cx="9375480" cy="26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 la période 2015 – 2017 : 100 % des formations prévues ont été réalisées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TextShape 1"/>
          <p:cNvSpPr txBox="1"/>
          <p:nvPr/>
        </p:nvSpPr>
        <p:spPr>
          <a:xfrm>
            <a:off x="3474360" y="756360"/>
            <a:ext cx="7056360" cy="647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GESTION DES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6" name="TextShape 2"/>
          <p:cNvSpPr txBox="1"/>
          <p:nvPr/>
        </p:nvSpPr>
        <p:spPr>
          <a:xfrm>
            <a:off x="2106360" y="828360"/>
            <a:ext cx="863640" cy="704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06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7" name="TextShape 3"/>
          <p:cNvSpPr txBox="1"/>
          <p:nvPr/>
        </p:nvSpPr>
        <p:spPr>
          <a:xfrm>
            <a:off x="3478680" y="1332360"/>
            <a:ext cx="7052040" cy="46116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ts val="917"/>
              </a:lnSpc>
            </a:pP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RETOURS D’EXPERIENCE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GESTION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RETOURS D’EXPERIENCE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9" name="TextShape 2"/>
          <p:cNvSpPr txBox="1"/>
          <p:nvPr/>
        </p:nvSpPr>
        <p:spPr>
          <a:xfrm>
            <a:off x="626760" y="972360"/>
            <a:ext cx="9311400" cy="920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des dysfonctionnements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Blip>
                <a:blip r:embed="rId1"/>
              </a:buBlip>
            </a:pPr>
            <a:r>
              <a:rPr lang="fr-FR" sz="20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Fiches d’anomalies sur les MMR, nombre de fiches émises sur la période 2015 - 2017 :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0" name="CustomShape 3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06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31" name="Table 4"/>
          <p:cNvGraphicFramePr/>
          <p:nvPr/>
        </p:nvGraphicFramePr>
        <p:xfrm>
          <a:off x="738360" y="2056320"/>
          <a:ext cx="9504720" cy="1079640"/>
        </p:xfrm>
        <a:graphic>
          <a:graphicData uri="http://schemas.openxmlformats.org/drawingml/2006/table">
            <a:tbl>
              <a:tblPr/>
              <a:tblGrid>
                <a:gridCol w="5184360"/>
                <a:gridCol w="1512720"/>
                <a:gridCol w="1368000"/>
                <a:gridCol w="1439640"/>
              </a:tblGrid>
              <a:tr h="49824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Black"/>
                        </a:rPr>
                        <a:t> </a:t>
                      </a: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Black"/>
                        </a:rPr>
                        <a:t>Description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d50a0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Black"/>
                        </a:rPr>
                        <a:t>Emises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d50a0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Black"/>
                        </a:rPr>
                        <a:t>Clôturées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d50a0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Black"/>
                        </a:rPr>
                        <a:t>%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d50a0"/>
                    </a:solidFill>
                  </a:tcPr>
                </a:tc>
              </a:tr>
              <a:tr h="5814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Fiches d’anomalies MMR émises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lang="fr-F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100 %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3a2c7"/>
                    </a:solidFill>
                  </a:tcPr>
                </a:tc>
              </a:tr>
            </a:tbl>
          </a:graphicData>
        </a:graphic>
      </p:graphicFrame>
      <p:sp>
        <p:nvSpPr>
          <p:cNvPr id="832" name="TextShape 5"/>
          <p:cNvSpPr txBox="1"/>
          <p:nvPr/>
        </p:nvSpPr>
        <p:spPr>
          <a:xfrm>
            <a:off x="626760" y="4284720"/>
            <a:ext cx="9311400" cy="920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Groupe d’Amélioration de la Sécurité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Blip>
                <a:blip r:embed="rId2"/>
              </a:buBlip>
            </a:pPr>
            <a:r>
              <a:rPr lang="fr-FR" sz="20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Réunions organisées sur la période 2015 – 2017 afin de traiter les situations potentiellement dangereuses :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833" name="Table 6"/>
          <p:cNvGraphicFramePr/>
          <p:nvPr/>
        </p:nvGraphicFramePr>
        <p:xfrm>
          <a:off x="738360" y="5368680"/>
          <a:ext cx="4605840" cy="983880"/>
        </p:xfrm>
        <a:graphic>
          <a:graphicData uri="http://schemas.openxmlformats.org/drawingml/2006/table">
            <a:tbl>
              <a:tblPr/>
              <a:tblGrid>
                <a:gridCol w="1797840"/>
                <a:gridCol w="1296000"/>
                <a:gridCol w="1512000"/>
              </a:tblGrid>
              <a:tr h="5040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Black"/>
                        </a:rPr>
                        <a:t>Description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d50a0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Black"/>
                        </a:rPr>
                        <a:t>Prévues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d50a0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 Black"/>
                        </a:rPr>
                        <a:t>Réalisées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d50a0"/>
                    </a:solidFill>
                  </a:tcPr>
                </a:tc>
              </a:tr>
              <a:tr h="47988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Réunions GAS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3a2c7"/>
                    </a:solidFill>
                  </a:tcPr>
                </a:tc>
              </a:tr>
            </a:tbl>
          </a:graphicData>
        </a:graphic>
      </p:graphicFrame>
      <p:sp>
        <p:nvSpPr>
          <p:cNvPr id="834" name="TextShape 7"/>
          <p:cNvSpPr txBox="1"/>
          <p:nvPr/>
        </p:nvSpPr>
        <p:spPr>
          <a:xfrm>
            <a:off x="855000" y="3299040"/>
            <a:ext cx="9311400" cy="920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Aucun dysfonctionnement ne mettant en cause les conditions normales d’exploitation de notre établissement n’a été constaté.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GESTION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RETOURS D’EXPERIENCE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6" name="CustomShape 2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06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7" name="CustomShape 3"/>
          <p:cNvSpPr/>
          <p:nvPr/>
        </p:nvSpPr>
        <p:spPr>
          <a:xfrm>
            <a:off x="666360" y="1332360"/>
            <a:ext cx="9375480" cy="431640"/>
          </a:xfrm>
          <a:prstGeom prst="rect">
            <a:avLst/>
          </a:prstGeom>
          <a:solidFill>
            <a:srgbClr val="7d5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Retour d’expérience national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8" name="CustomShape 4"/>
          <p:cNvSpPr/>
          <p:nvPr/>
        </p:nvSpPr>
        <p:spPr>
          <a:xfrm>
            <a:off x="666000" y="1764360"/>
            <a:ext cx="9375480" cy="25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marL="450720" indent="-450360">
              <a:lnSpc>
                <a:spcPts val="847"/>
              </a:lnSpc>
              <a:buBlip>
                <a:blip r:embed="rId1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Dernière journée sécurité annuelle nationale (SAFETY DAY) le 08/11/2017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2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Réunions mensuelles HSSE avec l’ensemble des chefs de site afin de partager l’ensemble des REX.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847"/>
              </a:lnSpc>
              <a:buBlip>
                <a:blip r:embed="rId3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Réunions mensuelles avec le personnel du site avec communication sécurité, présentation de la synthèse des résultats HSSE, sensibilisation aux divers flash HSSE, etc.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extShape 1"/>
          <p:cNvSpPr txBox="1"/>
          <p:nvPr/>
        </p:nvSpPr>
        <p:spPr>
          <a:xfrm>
            <a:off x="3474360" y="756360"/>
            <a:ext cx="7056360" cy="647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GESTION DES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0" name="TextShape 2"/>
          <p:cNvSpPr txBox="1"/>
          <p:nvPr/>
        </p:nvSpPr>
        <p:spPr>
          <a:xfrm>
            <a:off x="2106360" y="828360"/>
            <a:ext cx="863640" cy="704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07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1" name="TextShape 3"/>
          <p:cNvSpPr txBox="1"/>
          <p:nvPr/>
        </p:nvSpPr>
        <p:spPr>
          <a:xfrm>
            <a:off x="3478680" y="1332360"/>
            <a:ext cx="7052040" cy="46116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ts val="917"/>
              </a:lnSpc>
            </a:pP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MODIFICATIONS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Sommaire :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9" name="TextShape 2"/>
          <p:cNvSpPr txBox="1"/>
          <p:nvPr/>
        </p:nvSpPr>
        <p:spPr>
          <a:xfrm>
            <a:off x="522000" y="1548360"/>
            <a:ext cx="9648720" cy="295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marL="514440" indent="-514080">
              <a:lnSpc>
                <a:spcPct val="100000"/>
              </a:lnSpc>
              <a:buClr>
                <a:srgbClr val="005ca9"/>
              </a:buClr>
              <a:buFont typeface="Arial"/>
              <a:buAutoNum type="arabicPeriod"/>
            </a:pPr>
            <a:r>
              <a:rPr b="1" lang="fr-FR" sz="32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Activité  du site 2015-2017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5ca9"/>
              </a:buClr>
              <a:buFont typeface="Arial"/>
              <a:buAutoNum type="arabicPeriod"/>
            </a:pPr>
            <a:r>
              <a:rPr b="1" lang="fr-FR" sz="32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Gestion des situations d’urgence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5ca9"/>
              </a:buClr>
              <a:buFont typeface="Arial"/>
              <a:buAutoNum type="arabicPeriod"/>
            </a:pPr>
            <a:r>
              <a:rPr b="1" lang="fr-FR" sz="32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Suivi du système de gestion de la sécurité 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5ca9"/>
              </a:buClr>
              <a:buFont typeface="Arial"/>
              <a:buAutoNum type="arabicPeriod"/>
            </a:pPr>
            <a:r>
              <a:rPr b="1" lang="fr-FR" sz="32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Identification et évaluation des risques majeurs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5ca9"/>
              </a:buClr>
              <a:buFont typeface="Arial"/>
              <a:buAutoNum type="arabicPeriod"/>
            </a:pPr>
            <a:r>
              <a:rPr b="1" lang="fr-FR" sz="32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Formation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5ca9"/>
              </a:buClr>
              <a:buFont typeface="Arial"/>
              <a:buAutoNum type="arabicPeriod"/>
            </a:pPr>
            <a:r>
              <a:rPr b="1" lang="fr-FR" sz="32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Gestion des retours d’expérience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5ca9"/>
              </a:buClr>
              <a:buFont typeface="Arial"/>
              <a:buAutoNum type="arabicPeriod"/>
            </a:pPr>
            <a:r>
              <a:rPr b="1" lang="fr-FR" sz="32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Gestion des modifications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5ca9"/>
              </a:buClr>
              <a:buFont typeface="Arial"/>
              <a:buAutoNum type="arabicPeriod"/>
            </a:pPr>
            <a:r>
              <a:rPr b="1" lang="fr-FR" sz="32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Maitrise du risque et des procédés 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>
              <a:lnSpc>
                <a:spcPct val="100000"/>
              </a:lnSpc>
              <a:buClr>
                <a:srgbClr val="005ca9"/>
              </a:buClr>
              <a:buFont typeface="Arial"/>
              <a:buAutoNum type="arabicPeriod"/>
            </a:pPr>
            <a:r>
              <a:rPr b="1" lang="fr-FR" sz="32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Audits et visites d’inspection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r>
              <a:rPr b="1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GESTION </a:t>
            </a: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MODIFICATIONS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3" name="CustomShape 2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07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4" name="CustomShape 3"/>
          <p:cNvSpPr/>
          <p:nvPr/>
        </p:nvSpPr>
        <p:spPr>
          <a:xfrm>
            <a:off x="651240" y="1116360"/>
            <a:ext cx="9375480" cy="985320"/>
          </a:xfrm>
          <a:prstGeom prst="rect">
            <a:avLst/>
          </a:prstGeom>
          <a:solidFill>
            <a:srgbClr val="00a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Les principaux investissements relatifs à la sécurité effectués sur la période 2015 – 2017 sur le site de Lucciana sont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5" name="CustomShape 4"/>
          <p:cNvSpPr/>
          <p:nvPr/>
        </p:nvSpPr>
        <p:spPr>
          <a:xfrm>
            <a:off x="651240" y="2102040"/>
            <a:ext cx="9375480" cy="42706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ts val="706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706"/>
              </a:lnSpc>
              <a:buBlip>
                <a:blip r:embed="rId1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Remplacement des couronnes d’arrosage supérieures des sphères P3 et B1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706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706"/>
              </a:lnSpc>
              <a:buBlip>
                <a:blip r:embed="rId2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Amélioration des moyens de protection contre l’incendie (remplacement des GMP)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706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706"/>
              </a:lnSpc>
              <a:buBlip>
                <a:blip r:embed="rId3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Travaux relatifs à la protection de l’environnement (récupération des eaux de refroidissement des GMP)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706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706"/>
              </a:lnSpc>
              <a:buBlip>
                <a:blip r:embed="rId4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Amélioration des machines de conditionnement (boucle magnétique à la palettisation)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706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706"/>
              </a:lnSpc>
              <a:buBlip>
                <a:blip r:embed="rId5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Travaux liés à la sûreté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706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706"/>
              </a:lnSpc>
              <a:buBlip>
                <a:blip r:embed="rId6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Réfection de la toiture du local des groupes motopompes incendie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706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450360">
              <a:lnSpc>
                <a:spcPts val="706"/>
              </a:lnSpc>
              <a:buBlip>
                <a:blip r:embed="rId7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Travaux sur le sea-line et sur les coffres des installations marines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706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TextShape 1"/>
          <p:cNvSpPr txBox="1"/>
          <p:nvPr/>
        </p:nvSpPr>
        <p:spPr>
          <a:xfrm>
            <a:off x="3474360" y="756360"/>
            <a:ext cx="7056360" cy="647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MAITRISE DU </a:t>
            </a: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RISQUE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7" name="TextShape 2"/>
          <p:cNvSpPr txBox="1"/>
          <p:nvPr/>
        </p:nvSpPr>
        <p:spPr>
          <a:xfrm>
            <a:off x="2106360" y="828360"/>
            <a:ext cx="863640" cy="704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08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8" name="TextShape 3"/>
          <p:cNvSpPr txBox="1"/>
          <p:nvPr/>
        </p:nvSpPr>
        <p:spPr>
          <a:xfrm>
            <a:off x="3478680" y="1332360"/>
            <a:ext cx="7052040" cy="46116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ts val="917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DES </a:t>
            </a: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PROCEDES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MAITRISE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 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RISQUE</a:t>
            </a: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DES 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PROCEDES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0" name="CustomShape 2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08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1" name="CustomShape 3"/>
          <p:cNvSpPr/>
          <p:nvPr/>
        </p:nvSpPr>
        <p:spPr>
          <a:xfrm>
            <a:off x="651240" y="1476360"/>
            <a:ext cx="9375480" cy="431640"/>
          </a:xfrm>
          <a:prstGeom prst="rect">
            <a:avLst/>
          </a:prstGeom>
          <a:solidFill>
            <a:srgbClr val="d58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Bilan 2015 - 2017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2" name="CustomShape 4"/>
          <p:cNvSpPr/>
          <p:nvPr/>
        </p:nvSpPr>
        <p:spPr>
          <a:xfrm>
            <a:off x="646560" y="1042200"/>
            <a:ext cx="9375480" cy="431640"/>
          </a:xfrm>
          <a:prstGeom prst="rect">
            <a:avLst/>
          </a:prstGeom>
          <a:solidFill>
            <a:srgbClr val="d58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Maîtrise des procédés et de l’exploitation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3" name="CustomShape 5"/>
          <p:cNvSpPr/>
          <p:nvPr/>
        </p:nvSpPr>
        <p:spPr>
          <a:xfrm>
            <a:off x="651240" y="2196360"/>
            <a:ext cx="9375480" cy="2223360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 marL="285840" indent="-285480">
              <a:lnSpc>
                <a:spcPts val="847"/>
              </a:lnSpc>
              <a:buBlip>
                <a:blip r:embed="rId1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Programme de contrôle des MMR (Mesures de Maîtrise des Risques) à réaliser dans l’année et suivi des actions correctives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ts val="847"/>
              </a:lnSpc>
              <a:buBlip>
                <a:blip r:embed="rId2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Réalisation de contrôles périodiques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ts val="847"/>
              </a:lnSpc>
              <a:buBlip>
                <a:blip r:embed="rId3"/>
              </a:buBlip>
            </a:pPr>
            <a:r>
              <a:rPr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Création et mise à jour de procédures de maintenance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TextShape 1"/>
          <p:cNvSpPr txBox="1"/>
          <p:nvPr/>
        </p:nvSpPr>
        <p:spPr>
          <a:xfrm>
            <a:off x="3474360" y="756360"/>
            <a:ext cx="7056360" cy="647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AUDITS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5" name="TextShape 2"/>
          <p:cNvSpPr txBox="1"/>
          <p:nvPr/>
        </p:nvSpPr>
        <p:spPr>
          <a:xfrm>
            <a:off x="2106360" y="828360"/>
            <a:ext cx="863640" cy="704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09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6" name="TextShape 3"/>
          <p:cNvSpPr txBox="1"/>
          <p:nvPr/>
        </p:nvSpPr>
        <p:spPr>
          <a:xfrm>
            <a:off x="3478680" y="1332360"/>
            <a:ext cx="7052040" cy="46116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ts val="917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VISITES D’INSPECTION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AUDITS </a:t>
            </a: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VISITES D’INSPECTION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8" name="CustomShape 2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09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9" name="CustomShape 3"/>
          <p:cNvSpPr/>
          <p:nvPr/>
        </p:nvSpPr>
        <p:spPr>
          <a:xfrm>
            <a:off x="255240" y="1636920"/>
            <a:ext cx="719640" cy="71964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0" name="CustomShape 4"/>
          <p:cNvSpPr/>
          <p:nvPr/>
        </p:nvSpPr>
        <p:spPr>
          <a:xfrm>
            <a:off x="975240" y="1636920"/>
            <a:ext cx="2476080" cy="719640"/>
          </a:xfrm>
          <a:prstGeom prst="rect">
            <a:avLst/>
          </a:pr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Audits internes du Système de Gestion de la Sécurité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1" name="CustomShape 5"/>
          <p:cNvSpPr/>
          <p:nvPr/>
        </p:nvSpPr>
        <p:spPr>
          <a:xfrm>
            <a:off x="3474360" y="1613520"/>
            <a:ext cx="6613200" cy="2035440"/>
          </a:xfrm>
          <a:prstGeom prst="rect">
            <a:avLst/>
          </a:prstGeom>
          <a:solidFill>
            <a:srgbClr val="f0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Réalisé le 12 mai 2015.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Bilan : 4 remarques identifiées et soldées.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Réalisé le 21 juin 2016.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Bilan : 14 remarques identifiées et soldées.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Réalisé le 25 avril 2017.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Bilan : 18 remarques identifiées et soldées.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2" name="Picture 2" descr=""/>
          <p:cNvPicPr/>
          <p:nvPr/>
        </p:nvPicPr>
        <p:blipFill>
          <a:blip r:embed="rId1"/>
          <a:stretch/>
        </p:blipFill>
        <p:spPr>
          <a:xfrm>
            <a:off x="392760" y="1694880"/>
            <a:ext cx="429840" cy="530640"/>
          </a:xfrm>
          <a:prstGeom prst="rect">
            <a:avLst/>
          </a:prstGeom>
          <a:ln>
            <a:noFill/>
          </a:ln>
        </p:spPr>
      </p:pic>
      <p:sp>
        <p:nvSpPr>
          <p:cNvPr id="863" name="CustomShape 6"/>
          <p:cNvSpPr/>
          <p:nvPr/>
        </p:nvSpPr>
        <p:spPr>
          <a:xfrm>
            <a:off x="277920" y="4212720"/>
            <a:ext cx="719640" cy="71964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4" name="CustomShape 7"/>
          <p:cNvSpPr/>
          <p:nvPr/>
        </p:nvSpPr>
        <p:spPr>
          <a:xfrm>
            <a:off x="998280" y="4212720"/>
            <a:ext cx="2476080" cy="719640"/>
          </a:xfrm>
          <a:prstGeom prst="rect">
            <a:avLst/>
          </a:pr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Inspections techniques internes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5" name="CustomShape 8"/>
          <p:cNvSpPr/>
          <p:nvPr/>
        </p:nvSpPr>
        <p:spPr>
          <a:xfrm>
            <a:off x="3472920" y="4212720"/>
            <a:ext cx="6613200" cy="2016000"/>
          </a:xfrm>
          <a:prstGeom prst="rect">
            <a:avLst/>
          </a:prstGeom>
          <a:solidFill>
            <a:srgbClr val="f0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Réalisée le 19 mai 2015.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Bilan : 6 remarques identifiées et soldées.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Réalisée le 07 décembre 2016.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Bilan : 13 remarques identifiées et soldées et 3 observations en cours de réalisation.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6" name="Picture 2" descr=""/>
          <p:cNvPicPr/>
          <p:nvPr/>
        </p:nvPicPr>
        <p:blipFill>
          <a:blip r:embed="rId2"/>
          <a:stretch/>
        </p:blipFill>
        <p:spPr>
          <a:xfrm>
            <a:off x="457560" y="3058920"/>
            <a:ext cx="371520" cy="590040"/>
          </a:xfrm>
          <a:prstGeom prst="rect">
            <a:avLst/>
          </a:prstGeom>
          <a:ln>
            <a:noFill/>
          </a:ln>
        </p:spPr>
      </p:pic>
      <p:pic>
        <p:nvPicPr>
          <p:cNvPr id="867" name="Picture 2" descr=""/>
          <p:cNvPicPr/>
          <p:nvPr/>
        </p:nvPicPr>
        <p:blipFill>
          <a:blip r:embed="rId3"/>
          <a:stretch/>
        </p:blipFill>
        <p:spPr>
          <a:xfrm>
            <a:off x="429120" y="4312080"/>
            <a:ext cx="371520" cy="59004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AUDITS </a:t>
            </a: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VISITES D’INSPECTION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9" name="CustomShape 2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09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0" name="Picture 2" descr=""/>
          <p:cNvPicPr/>
          <p:nvPr/>
        </p:nvPicPr>
        <p:blipFill>
          <a:blip r:embed="rId1"/>
          <a:stretch/>
        </p:blipFill>
        <p:spPr>
          <a:xfrm>
            <a:off x="429120" y="1240560"/>
            <a:ext cx="429840" cy="530640"/>
          </a:xfrm>
          <a:prstGeom prst="rect">
            <a:avLst/>
          </a:prstGeom>
          <a:ln>
            <a:noFill/>
          </a:ln>
        </p:spPr>
      </p:pic>
      <p:pic>
        <p:nvPicPr>
          <p:cNvPr id="871" name="Picture 2" descr=""/>
          <p:cNvPicPr/>
          <p:nvPr/>
        </p:nvPicPr>
        <p:blipFill>
          <a:blip r:embed="rId2"/>
          <a:stretch/>
        </p:blipFill>
        <p:spPr>
          <a:xfrm>
            <a:off x="457560" y="3058920"/>
            <a:ext cx="371520" cy="590040"/>
          </a:xfrm>
          <a:prstGeom prst="rect">
            <a:avLst/>
          </a:prstGeom>
          <a:ln>
            <a:noFill/>
          </a:ln>
        </p:spPr>
      </p:pic>
      <p:sp>
        <p:nvSpPr>
          <p:cNvPr id="872" name="CustomShape 3"/>
          <p:cNvSpPr/>
          <p:nvPr/>
        </p:nvSpPr>
        <p:spPr>
          <a:xfrm>
            <a:off x="412200" y="1505880"/>
            <a:ext cx="719640" cy="719640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3" name="CustomShape 4"/>
          <p:cNvSpPr/>
          <p:nvPr/>
        </p:nvSpPr>
        <p:spPr>
          <a:xfrm>
            <a:off x="1132560" y="1505880"/>
            <a:ext cx="2476080" cy="1338120"/>
          </a:xfrm>
          <a:prstGeom prst="rect">
            <a:avLst/>
          </a:pr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Visites d’inspection de la Direction Régionale de l'Environnement, de l'Aménagement et du Logement (DREAL)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4" name="CustomShape 5"/>
          <p:cNvSpPr/>
          <p:nvPr/>
        </p:nvSpPr>
        <p:spPr>
          <a:xfrm>
            <a:off x="3608640" y="1524240"/>
            <a:ext cx="6613200" cy="4488120"/>
          </a:xfrm>
          <a:prstGeom prst="rect">
            <a:avLst/>
          </a:prstGeom>
          <a:solidFill>
            <a:srgbClr val="f05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Réalisée le 07 juillet 2015 par MM. MOREAUX et ROCHE, inspecteurs de la DREAL.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Cette visite</a:t>
            </a:r>
            <a:r>
              <a:rPr lang="fr-FR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a</a:t>
            </a:r>
            <a:r>
              <a:rPr lang="fr-FR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fait l’objet d’un rapport daté du 18 aout 2015  relevant 4 remarques, et d’un courrier de suivi de Butagaz daté du 06 octobre 2015.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Réalisée le 20 avril 2016 par MM. MOREAUX et ROCHE, inspecteurs de la DREAL.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Cette visite a fait l’objet d’un rapport daté du 31 mai 2016  relevant 4 remarques, et d’un courrier de suivi de Butagaz daté du 28 juillet 2016.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Réalisée le 12 avril 2017 par MM. AUGIER et BELLIER, inspecteurs de la DREAL.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Cette visite a fait l’objet d’un rapport daté du 21 avril 2017  relevant 12 observations, et d’un courrier de suivi de Butagaz daté du 26 juin 2017.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5" name="Picture 2" descr=""/>
          <p:cNvPicPr/>
          <p:nvPr/>
        </p:nvPicPr>
        <p:blipFill>
          <a:blip r:embed="rId3"/>
          <a:stretch/>
        </p:blipFill>
        <p:spPr>
          <a:xfrm>
            <a:off x="586440" y="1570680"/>
            <a:ext cx="371520" cy="59004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TextShape 1"/>
          <p:cNvSpPr txBox="1"/>
          <p:nvPr/>
        </p:nvSpPr>
        <p:spPr>
          <a:xfrm>
            <a:off x="3474360" y="756360"/>
            <a:ext cx="7056360" cy="647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ACTIVITE DU SITE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1" name="TextShape 2"/>
          <p:cNvSpPr txBox="1"/>
          <p:nvPr/>
        </p:nvSpPr>
        <p:spPr>
          <a:xfrm>
            <a:off x="2034360" y="828360"/>
            <a:ext cx="863640" cy="704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01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2" name="TextShape 3"/>
          <p:cNvSpPr txBox="1"/>
          <p:nvPr/>
        </p:nvSpPr>
        <p:spPr>
          <a:xfrm>
            <a:off x="3478680" y="1332360"/>
            <a:ext cx="7052040" cy="46116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ts val="917"/>
              </a:lnSpc>
            </a:pP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2015-2017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ACTIVITE DU SITE 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2015-2017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4" name="TextShape 2"/>
          <p:cNvSpPr txBox="1"/>
          <p:nvPr/>
        </p:nvSpPr>
        <p:spPr>
          <a:xfrm>
            <a:off x="306000" y="4951080"/>
            <a:ext cx="4680000" cy="1493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/>
          <a:p>
            <a:pPr algn="ctr"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 à 2017</a:t>
            </a:r>
            <a:r>
              <a:rPr b="1" lang="fr-FR" sz="32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</a:t>
            </a:r>
            <a:r>
              <a:rPr b="1" lang="fr-FR" sz="24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77 % 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5" name="CustomShape 3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01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6" name="Picture 2" descr=""/>
          <p:cNvPicPr/>
          <p:nvPr/>
        </p:nvPicPr>
        <p:blipFill>
          <a:blip r:embed="rId1"/>
          <a:stretch/>
        </p:blipFill>
        <p:spPr>
          <a:xfrm>
            <a:off x="7458480" y="2370240"/>
            <a:ext cx="1128240" cy="1418040"/>
          </a:xfrm>
          <a:prstGeom prst="rect">
            <a:avLst/>
          </a:prstGeom>
          <a:ln>
            <a:noFill/>
          </a:ln>
        </p:spPr>
      </p:pic>
      <p:pic>
        <p:nvPicPr>
          <p:cNvPr id="777" name="Picture 3" descr=""/>
          <p:cNvPicPr/>
          <p:nvPr/>
        </p:nvPicPr>
        <p:blipFill>
          <a:blip r:embed="rId2"/>
          <a:stretch/>
        </p:blipFill>
        <p:spPr>
          <a:xfrm>
            <a:off x="1559520" y="2772360"/>
            <a:ext cx="2201400" cy="1015560"/>
          </a:xfrm>
          <a:prstGeom prst="rect">
            <a:avLst/>
          </a:prstGeom>
          <a:ln>
            <a:noFill/>
          </a:ln>
        </p:spPr>
      </p:pic>
      <p:sp>
        <p:nvSpPr>
          <p:cNvPr id="778" name="Line 4"/>
          <p:cNvSpPr/>
          <p:nvPr/>
        </p:nvSpPr>
        <p:spPr>
          <a:xfrm>
            <a:off x="5418360" y="4140360"/>
            <a:ext cx="360" cy="151236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9" name="TextShape 5"/>
          <p:cNvSpPr txBox="1"/>
          <p:nvPr/>
        </p:nvSpPr>
        <p:spPr>
          <a:xfrm>
            <a:off x="1336680" y="1332360"/>
            <a:ext cx="8136720" cy="84132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/>
          <a:p>
            <a:pPr algn="ctr">
              <a:lnSpc>
                <a:spcPts val="847"/>
              </a:lnSpc>
            </a:pPr>
            <a:r>
              <a:rPr b="1" lang="fr-FR" sz="24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L’activité industrielle du site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ts val="847"/>
              </a:lnSpc>
            </a:pPr>
            <a:r>
              <a:rPr b="1" lang="fr-FR" sz="24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 repartie de la façon suivante :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0" name="TextShape 6"/>
          <p:cNvSpPr txBox="1"/>
          <p:nvPr/>
        </p:nvSpPr>
        <p:spPr>
          <a:xfrm>
            <a:off x="666360" y="3996720"/>
            <a:ext cx="4176000" cy="647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/>
          <a:p>
            <a:pPr marL="343080" indent="-342720" algn="ctr">
              <a:lnSpc>
                <a:spcPts val="847"/>
              </a:lnSpc>
              <a:buBlip>
                <a:blip r:embed="rId3"/>
              </a:buBlip>
            </a:pPr>
            <a:r>
              <a:rPr b="1" lang="fr-FR" sz="2400" spc="-1" strike="noStrike">
                <a:solidFill>
                  <a:srgbClr val="ea4e9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Gaz en citerne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1" name="TextShape 7"/>
          <p:cNvSpPr txBox="1"/>
          <p:nvPr/>
        </p:nvSpPr>
        <p:spPr>
          <a:xfrm>
            <a:off x="6066720" y="3996720"/>
            <a:ext cx="4176000" cy="647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/>
          <a:p>
            <a:pPr marL="343080" indent="-342720" algn="ctr">
              <a:lnSpc>
                <a:spcPts val="847"/>
              </a:lnSpc>
              <a:buBlip>
                <a:blip r:embed="rId4"/>
              </a:buBlip>
            </a:pPr>
            <a:r>
              <a:rPr b="1" lang="fr-FR" sz="2400" spc="-1" strike="noStrike">
                <a:solidFill>
                  <a:srgbClr val="ea4e9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Gaz en bouteilles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2" name="TextShape 8"/>
          <p:cNvSpPr txBox="1"/>
          <p:nvPr/>
        </p:nvSpPr>
        <p:spPr>
          <a:xfrm>
            <a:off x="5682600" y="5004720"/>
            <a:ext cx="4680000" cy="1493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/>
          <a:p>
            <a:pPr algn="ctr"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 à 2017</a:t>
            </a:r>
            <a:r>
              <a:rPr b="1" lang="fr-FR" sz="32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</a:t>
            </a:r>
            <a:r>
              <a:rPr b="1" lang="fr-FR" sz="24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23 % 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TextShape 1"/>
          <p:cNvSpPr txBox="1"/>
          <p:nvPr/>
        </p:nvSpPr>
        <p:spPr>
          <a:xfrm>
            <a:off x="3474360" y="756360"/>
            <a:ext cx="7056360" cy="647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GESTION DES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4" name="TextShape 2"/>
          <p:cNvSpPr txBox="1"/>
          <p:nvPr/>
        </p:nvSpPr>
        <p:spPr>
          <a:xfrm>
            <a:off x="2106360" y="828360"/>
            <a:ext cx="863640" cy="704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5" name="TextShape 3"/>
          <p:cNvSpPr txBox="1"/>
          <p:nvPr/>
        </p:nvSpPr>
        <p:spPr>
          <a:xfrm>
            <a:off x="3478680" y="1332360"/>
            <a:ext cx="7052040" cy="46116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ts val="917"/>
              </a:lnSpc>
            </a:pP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SITUATIONS D’URGENCE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GESTION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SITUATIONS D’URGENCE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7" name="TextShape 2"/>
          <p:cNvSpPr txBox="1"/>
          <p:nvPr/>
        </p:nvSpPr>
        <p:spPr>
          <a:xfrm>
            <a:off x="416160" y="2052360"/>
            <a:ext cx="9311400" cy="429552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r>
              <a:rPr lang="fr-FR" sz="2400" spc="-1" strike="noStrike">
                <a:solidFill>
                  <a:srgbClr val="ed1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AUCUNE SITUATION D’URGENCE SUR LA PERIODE 2015 - 2017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indent="-541080">
              <a:lnSpc>
                <a:spcPts val="847"/>
              </a:lnSpc>
              <a:buBlip>
                <a:blip r:embed="rId1"/>
              </a:buBlip>
            </a:pPr>
            <a:r>
              <a:rPr lang="fr-FR" sz="2400" spc="-1" strike="noStrike">
                <a:solidFill>
                  <a:srgbClr val="ed1c2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Performance HSSE : 17 ans sans accident de travail avec arrêt, le 20 avril 2017. 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indent="-541080">
              <a:lnSpc>
                <a:spcPts val="847"/>
              </a:lnSpc>
              <a:buBlip>
                <a:blip r:embed="rId2"/>
              </a:buBlip>
            </a:pPr>
            <a:r>
              <a:rPr lang="fr-FR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Plan Particulier d’Intervention (PPI) BUTAGAZ de Lucciana est en cours de finalisation.  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41440" indent="-541080">
              <a:lnSpc>
                <a:spcPts val="847"/>
              </a:lnSpc>
              <a:buBlip>
                <a:blip r:embed="rId3"/>
              </a:buBlip>
            </a:pPr>
            <a:r>
              <a:rPr lang="fr-FR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Actualisation du Plan d’Opération Interne (POI) en janvier 2017. 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8" name="CustomShape 3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CustomShape 1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02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0" name="TextShape 2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GESTION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SITUATIONS D’URGENCE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1" name="CustomShape 3"/>
          <p:cNvSpPr/>
          <p:nvPr/>
        </p:nvSpPr>
        <p:spPr>
          <a:xfrm>
            <a:off x="886320" y="1260360"/>
            <a:ext cx="8636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41440" indent="-541080">
              <a:lnSpc>
                <a:spcPts val="847"/>
              </a:lnSpc>
              <a:buBlip>
                <a:blip r:embed="rId1"/>
              </a:buBlip>
            </a:pPr>
            <a:r>
              <a:rPr lang="fr-FR" sz="24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Actualisation de l’Etude de Dangers (EDD) en décembre 2013.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2" name="CustomShape 4"/>
          <p:cNvSpPr/>
          <p:nvPr/>
        </p:nvSpPr>
        <p:spPr>
          <a:xfrm>
            <a:off x="886320" y="2124360"/>
            <a:ext cx="8636400" cy="26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41440" indent="-541080">
              <a:lnSpc>
                <a:spcPts val="847"/>
              </a:lnSpc>
              <a:buBlip>
                <a:blip r:embed="rId2"/>
              </a:buBlip>
            </a:pPr>
            <a:r>
              <a:rPr lang="fr-FR" sz="24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Actualisation de l’Etude de Dangers (EDD) pour la canalisation de transport d’hydrocarbures liquéfiés en décembre 2014.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1440" indent="-541080">
              <a:lnSpc>
                <a:spcPts val="847"/>
              </a:lnSpc>
              <a:buBlip>
                <a:blip r:embed="rId3"/>
              </a:buBlip>
            </a:pPr>
            <a:r>
              <a:rPr lang="fr-FR" sz="24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Réalisation d’exercices mensuels du plan d’opération interne, et d’un exercice annuel avec les sapeurs pompiers.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847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r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extShape 1"/>
          <p:cNvSpPr txBox="1"/>
          <p:nvPr/>
        </p:nvSpPr>
        <p:spPr>
          <a:xfrm>
            <a:off x="3474360" y="756360"/>
            <a:ext cx="7056360" cy="64764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>
              <a:lnSpc>
                <a:spcPts val="1270"/>
              </a:lnSpc>
            </a:pPr>
            <a:r>
              <a:rPr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DU SYSTEME DE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4" name="TextShape 2"/>
          <p:cNvSpPr txBox="1"/>
          <p:nvPr/>
        </p:nvSpPr>
        <p:spPr>
          <a:xfrm>
            <a:off x="2106360" y="828360"/>
            <a:ext cx="863640" cy="704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algn="ctr">
              <a:lnSpc>
                <a:spcPct val="100000"/>
              </a:lnSpc>
            </a:pPr>
            <a:r>
              <a:rPr lang="fr-FR" sz="36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03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5" name="TextShape 3"/>
          <p:cNvSpPr txBox="1"/>
          <p:nvPr/>
        </p:nvSpPr>
        <p:spPr>
          <a:xfrm>
            <a:off x="3478680" y="1332360"/>
            <a:ext cx="7052040" cy="46116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>
              <a:lnSpc>
                <a:spcPts val="917"/>
              </a:lnSpc>
            </a:pPr>
            <a:r>
              <a:rPr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GESTION DE LA SECURITE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TextShape 1"/>
          <p:cNvSpPr txBox="1"/>
          <p:nvPr/>
        </p:nvSpPr>
        <p:spPr>
          <a:xfrm>
            <a:off x="1602360" y="108360"/>
            <a:ext cx="8640720" cy="61200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ctr"/>
          <a:p>
            <a:pPr algn="r">
              <a:lnSpc>
                <a:spcPts val="706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SUIVI DU SYSTEME DE </a:t>
            </a: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GESTION DE LA SECURITE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7" name="TextShape 2"/>
          <p:cNvSpPr txBox="1"/>
          <p:nvPr/>
        </p:nvSpPr>
        <p:spPr>
          <a:xfrm>
            <a:off x="662400" y="923040"/>
            <a:ext cx="9311400" cy="7048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 anchor="b"/>
          <a:p>
            <a:pPr marL="541440" indent="-541080">
              <a:lnSpc>
                <a:spcPts val="847"/>
              </a:lnSpc>
              <a:buBlip>
                <a:blip r:embed="rId1"/>
              </a:buBlip>
            </a:pPr>
            <a:r>
              <a:rPr b="1" lang="fr-FR" sz="2400" spc="-1" strike="noStrike">
                <a:solidFill>
                  <a:srgbClr val="44c8f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MESURES DE SECURITE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8" name="CustomShape 3"/>
          <p:cNvSpPr/>
          <p:nvPr/>
        </p:nvSpPr>
        <p:spPr>
          <a:xfrm>
            <a:off x="418680" y="236520"/>
            <a:ext cx="464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03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9" name="TextShape 4"/>
          <p:cNvSpPr txBox="1"/>
          <p:nvPr/>
        </p:nvSpPr>
        <p:spPr>
          <a:xfrm>
            <a:off x="662400" y="1643040"/>
            <a:ext cx="9764280" cy="4441680"/>
          </a:xfrm>
          <a:prstGeom prst="rect">
            <a:avLst/>
          </a:prstGeom>
          <a:noFill/>
          <a:ln>
            <a:noFill/>
          </a:ln>
        </p:spPr>
        <p:txBody>
          <a:bodyPr lIns="99720" rIns="99720" tIns="49680" bIns="49680"/>
          <a:p>
            <a:pPr>
              <a:lnSpc>
                <a:spcPts val="847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635"/>
              </a:lnSpc>
            </a:pP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Organisation, formation :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635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635"/>
              </a:lnSpc>
            </a:pP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Lors de divers travaux et interventions d’entreprises extérieures, nous mettons en œuvre :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635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50880" indent="-285480">
              <a:lnSpc>
                <a:spcPct val="100000"/>
              </a:lnSpc>
              <a:buBlip>
                <a:blip r:embed="rId2"/>
              </a:buBlip>
            </a:pP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plans de prévention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50880" indent="-285480">
              <a:lnSpc>
                <a:spcPct val="100000"/>
              </a:lnSpc>
              <a:buBlip>
                <a:blip r:embed="rId3"/>
              </a:buBlip>
            </a:pP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autorisations de travail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50880" indent="-285480">
              <a:lnSpc>
                <a:spcPct val="100000"/>
              </a:lnSpc>
              <a:buBlip>
                <a:blip r:embed="rId4"/>
              </a:buBlip>
            </a:pP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permis de feu / fouilles.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ts val="635"/>
              </a:lnSpc>
            </a:pPr>
            <a:r>
              <a:rPr lang="fr-FR" sz="1800" spc="-1" strike="noStrike">
                <a:solidFill>
                  <a:srgbClr val="005ca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totalité des véhicules GPL intervenant sur le site est contrôlée conformément à notre procédure interne.</a:t>
            </a:r>
            <a:endParaRPr lang="fr-FR" sz="3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ransition spd="slow">
    <p:wipe dir="r"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Application>LibreOffice/5.0.6.3.0$Windows_x86 LibreOffice_project/fe46e5b82646505d0acf84e14cef05527e401d3b</Application>
  <Paragraphs>278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2012-03-13T12:07:12Z</dcterms:created>
  <dc:creator>Ntran</dc:creator>
  <dc:language>fr-FR</dc:language>
  <cp:lastPrinted>2015-05-20T09:16:40Z</cp:lastPrinted>
  <dcterms:modified xsi:type="dcterms:W3CDTF">2018-06-08T10:00:34Z</dcterms:modified>
  <cp:revision>195</cp:revision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Personnalisé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27</vt:i4>
  </property>
</Properties>
</file>